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Roboto Medium"/>
      <p:regular r:id="rId37"/>
      <p:bold r:id="rId38"/>
      <p:italic r:id="rId39"/>
      <p:boldItalic r:id="rId40"/>
    </p:embeddedFont>
    <p:embeddedFont>
      <p:font typeface="Roboto"/>
      <p:regular r:id="rId41"/>
      <p:bold r:id="rId42"/>
      <p:italic r:id="rId43"/>
      <p:boldItalic r:id="rId44"/>
    </p:embeddedFont>
    <p:embeddedFont>
      <p:font typeface="Nunito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Carolyn Saund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boldItalic.fntdata"/><Relationship Id="rId20" Type="http://schemas.openxmlformats.org/officeDocument/2006/relationships/slide" Target="slides/slide14.xml"/><Relationship Id="rId42" Type="http://schemas.openxmlformats.org/officeDocument/2006/relationships/font" Target="fonts/Roboto-bold.fntdata"/><Relationship Id="rId41" Type="http://schemas.openxmlformats.org/officeDocument/2006/relationships/font" Target="fonts/Roboto-regular.fntdata"/><Relationship Id="rId22" Type="http://schemas.openxmlformats.org/officeDocument/2006/relationships/slide" Target="slides/slide16.xml"/><Relationship Id="rId44" Type="http://schemas.openxmlformats.org/officeDocument/2006/relationships/font" Target="fonts/Roboto-boldItalic.fntdata"/><Relationship Id="rId21" Type="http://schemas.openxmlformats.org/officeDocument/2006/relationships/slide" Target="slides/slide15.xml"/><Relationship Id="rId43" Type="http://schemas.openxmlformats.org/officeDocument/2006/relationships/font" Target="fonts/Roboto-italic.fntdata"/><Relationship Id="rId24" Type="http://schemas.openxmlformats.org/officeDocument/2006/relationships/slide" Target="slides/slide18.xml"/><Relationship Id="rId46" Type="http://schemas.openxmlformats.org/officeDocument/2006/relationships/font" Target="fonts/Nunito-bold.fntdata"/><Relationship Id="rId23" Type="http://schemas.openxmlformats.org/officeDocument/2006/relationships/slide" Target="slides/slide17.xml"/><Relationship Id="rId45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font" Target="fonts/Nunito-boldItalic.fntdata"/><Relationship Id="rId25" Type="http://schemas.openxmlformats.org/officeDocument/2006/relationships/slide" Target="slides/slide19.xml"/><Relationship Id="rId47" Type="http://schemas.openxmlformats.org/officeDocument/2006/relationships/font" Target="fonts/Nunito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obotoMedium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RobotoMedium-italic.fntdata"/><Relationship Id="rId16" Type="http://schemas.openxmlformats.org/officeDocument/2006/relationships/slide" Target="slides/slide10.xml"/><Relationship Id="rId38" Type="http://schemas.openxmlformats.org/officeDocument/2006/relationships/font" Target="fonts/RobotoMedium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8-11-26T13:55:22.605">
    <p:pos x="328" y="796"/>
    <p:text>Need Stacy SmartBody demo</p:tex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6c8ba410f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6c8ba410f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(timing -- gesture precedes language) but that is super holy grail stuff. 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Prior work has only ONE image schema at a time, but for example, how do we communicate multiple concepts or complex concepts with one gesture? How do we re-use gestures for different metaphors? 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Is it </a:t>
            </a:r>
            <a:r>
              <a:rPr i="1"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more</a:t>
            </a: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natural with metaphors? Are humans able to decode all the metaphors? 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AutoNum type="arabicPeriod"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Constraining space obviously smart -- we have tons of filters in our brain to get rid of irrelevent information, so this could be viewed as a heuristic to constrain the search space. As an aside, I’m exploring how to harness this for machine learning -- have a computer be forced to use the metaphor as a smaller search/generative space with some sort of category formation attatched. 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6c8ba410f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6c8ba410f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6c8ba410f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6c8ba410f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6c8ba410f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6c8ba410f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6c8ba410f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6c8ba410f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6c8ba410f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6c8ba410f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46c8ba410f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46c8ba410f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6c8ba410f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6c8ba410f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○"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Meaning, </a:t>
            </a:r>
            <a:r>
              <a:rPr i="1"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then </a:t>
            </a: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attitudinal interpretation 	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○"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Maybe take this all out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6c8ba410f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6c8ba410f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6c8ba410f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6c8ba410f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9613a62f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9613a62f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9613a62f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9613a62f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6c8ba410f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6c8ba410f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6c8ba410f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6c8ba410f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46c8ba410f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46c8ba410f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6c8ba410f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6c8ba410f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6c8ba410f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6c8ba410f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6c8ba410f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6c8ba410f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938167f6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938167f6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6c8ba410f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6c8ba410f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978e0ae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978e0ae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938167f6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938167f6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496d179899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496d179899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95160959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95160959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9613a62f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9613a62f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95160959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495160959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6c8ba410f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6c8ba410f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</a:pPr>
            <a:r>
              <a:rPr lang="en-GB" sz="1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What are they? </a:t>
            </a:r>
            <a:endParaRPr sz="1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○"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See Carolyn.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6c8ba410f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6c8ba410f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○"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Classical Cognitive Architectures fail to include embodiment </a:t>
            </a:r>
            <a:r>
              <a:rPr i="1"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at all imo</a:t>
            </a:r>
            <a:endParaRPr i="1"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○"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“Cognitively Informed” → Cerebella 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9613a62f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9613a62f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A64D79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rgbClr val="A64D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rgbClr val="A64D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rgbClr val="A64D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800"/>
              <a:buNone/>
              <a:defRPr sz="3800">
                <a:solidFill>
                  <a:srgbClr val="66666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None/>
              <a:defRPr sz="1600">
                <a:solidFill>
                  <a:srgbClr val="99999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rgbClr val="EAD1DC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1150" lvl="1" marL="9144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381225" y="4427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477575" y="12462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200825" y="1397300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000"/>
              <a:buNone/>
              <a:defRPr sz="3000">
                <a:solidFill>
                  <a:srgbClr val="66666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rgbClr val="A64D7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rgbClr val="A64D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rgbClr val="A64D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rgbClr val="A64D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200"/>
              <a:buNone/>
              <a:defRPr sz="3200">
                <a:solidFill>
                  <a:srgbClr val="66666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comments" Target="../comments/comment1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github.com/uofgsocialrobotics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michaelkipp.de/publication/Kipp2001_ANVIL.pdf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0B6Lda6Ca6RAyTjFkSlJqOVU3T0dya3lsM2w2OE8zQWZoYUFJ/view" TargetMode="External"/><Relationship Id="rId4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Metaphoric Gesture in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Virtual Agents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Carolyn Saund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University of Glasgow Msc Research Proposal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 December 2018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Missing Elements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Gesture is an entry point to thought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Can we infer internal state based on gesture?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Can we reason about thinking from metaphors?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Can we dynamically recombine metaphors to produce recognizable gestures?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Widely acknowledged the same mechanism (metaphor) must be generating language AND gesture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How do humans actually interact with agents that gesture metaphorically?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Can humans reconstruct the metaphors? How do we extract interpretations from them?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Are metaphors a good heuristic to dramatically reduce data required to produce humanlike gestures? 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Spoiler alert: Yes.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Research Objectives</a:t>
            </a:r>
            <a:endParaRPr/>
          </a:p>
        </p:txBody>
      </p:sp>
      <p:sp>
        <p:nvSpPr>
          <p:cNvPr id="204" name="Google Shape;204;p23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Tie language to metaphors known to be prevalent in gesture space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E.g. “That was before my time” → </a:t>
            </a:r>
            <a:r>
              <a:rPr i="1" lang="en-GB"/>
              <a:t>Time is a Line</a:t>
            </a:r>
            <a:r>
              <a:rPr lang="en-GB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Create a distinctly human-like metaphoric gesture generator for virtual humans in SmartBody software, based on language inputs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Document metaphoric gestures as an entry point to what happens during thought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Understand the rules of an organized mind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Are there schematic rules about the combinatorics of metaphors? What happens when we break those rules? How does composability influence interpretation?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Are humans able to recover the meaning of generated gestures? 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Are metaphoric schemas (or image schemas) a robust way to reason about people’s thoughts?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UcPeriod"/>
            </a:pPr>
            <a:r>
              <a:rPr lang="en-GB"/>
              <a:t>Create novel gesture generator </a:t>
            </a:r>
            <a:endParaRPr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Metaphorically-focused </a:t>
            </a:r>
            <a:endParaRPr sz="1300"/>
          </a:p>
          <a:p>
            <a:pPr indent="-304800" lvl="1" marL="13716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Language-to-metaphor rhetorical mapping</a:t>
            </a:r>
            <a:endParaRPr sz="1200"/>
          </a:p>
          <a:p>
            <a:pPr indent="-304800" lvl="1" marL="13716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Discrete gestures that can be blended for each metaphor</a:t>
            </a:r>
            <a:endParaRPr sz="1200"/>
          </a:p>
          <a:p>
            <a:pPr indent="-298450" lvl="2" marL="18288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GB" sz="1100"/>
              <a:t>Building off of Yuyu (cite) and Ari (cite) </a:t>
            </a:r>
            <a:endParaRPr sz="1100"/>
          </a:p>
          <a:p>
            <a:pPr indent="-298450" lvl="2" marL="18288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GB" sz="1100"/>
              <a:t>SmartBody software</a:t>
            </a:r>
            <a:endParaRPr sz="1100"/>
          </a:p>
          <a:p>
            <a:pPr indent="-298450" lvl="3" marL="22860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Demo here</a:t>
            </a:r>
            <a:endParaRPr sz="11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romanUcPeriod"/>
            </a:pPr>
            <a:r>
              <a:rPr lang="en-GB"/>
              <a:t>Crowdsource judgements of gesture</a:t>
            </a:r>
            <a:endParaRPr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mTurk </a:t>
            </a:r>
            <a:endParaRPr sz="1300"/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show videos and have participants extract information and rate on human elements</a:t>
            </a:r>
            <a:endParaRPr sz="13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romanUcPeriod"/>
            </a:pPr>
            <a:r>
              <a:rPr lang="en-GB"/>
              <a:t>STRETCH: Dynamically manipulate gestures to determine salient semantic features</a:t>
            </a:r>
            <a:endParaRPr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00"/>
              <a:t>Analyse interpretability of randomly generated gestures</a:t>
            </a:r>
            <a:endParaRPr sz="1300"/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Draw strongly from FAU research (Jack)</a:t>
            </a:r>
            <a:endParaRPr sz="1300"/>
          </a:p>
        </p:txBody>
      </p:sp>
      <p:sp>
        <p:nvSpPr>
          <p:cNvPr id="210" name="Google Shape;210;p24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Experiment and Methodology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5"/>
          <p:cNvSpPr txBox="1"/>
          <p:nvPr/>
        </p:nvSpPr>
        <p:spPr>
          <a:xfrm>
            <a:off x="685950" y="4070125"/>
            <a:ext cx="7629900" cy="8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4400"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216" name="Google Shape;216;p25"/>
          <p:cNvGrpSpPr/>
          <p:nvPr/>
        </p:nvGrpSpPr>
        <p:grpSpPr>
          <a:xfrm>
            <a:off x="353676" y="874386"/>
            <a:ext cx="8075985" cy="775529"/>
            <a:chOff x="353675" y="1326414"/>
            <a:chExt cx="8075985" cy="731700"/>
          </a:xfrm>
        </p:grpSpPr>
        <p:sp>
          <p:nvSpPr>
            <p:cNvPr id="217" name="Google Shape;217;p25"/>
            <p:cNvSpPr txBox="1"/>
            <p:nvPr/>
          </p:nvSpPr>
          <p:spPr>
            <a:xfrm>
              <a:off x="353675" y="1377425"/>
              <a:ext cx="27150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400">
                  <a:solidFill>
                    <a:srgbClr val="741B47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Language</a:t>
              </a:r>
              <a:r>
                <a:rPr lang="en-GB" sz="4400">
                  <a:solidFill>
                    <a:srgbClr val="741B47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 </a:t>
              </a:r>
              <a:endParaRPr sz="4400">
                <a:solidFill>
                  <a:srgbClr val="741B47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18" name="Google Shape;218;p25"/>
            <p:cNvSpPr/>
            <p:nvPr/>
          </p:nvSpPr>
          <p:spPr>
            <a:xfrm>
              <a:off x="3207860" y="1326414"/>
              <a:ext cx="5221800" cy="731700"/>
            </a:xfrm>
            <a:prstGeom prst="rect">
              <a:avLst/>
            </a:prstGeom>
            <a:solidFill>
              <a:srgbClr val="741B4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5"/>
            <p:cNvSpPr txBox="1"/>
            <p:nvPr/>
          </p:nvSpPr>
          <p:spPr>
            <a:xfrm>
              <a:off x="3313639" y="1404565"/>
              <a:ext cx="4765800" cy="57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Semantics (concepts)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Syntax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Emotion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0" name="Google Shape;220;p25"/>
          <p:cNvGrpSpPr/>
          <p:nvPr/>
        </p:nvGrpSpPr>
        <p:grpSpPr>
          <a:xfrm>
            <a:off x="236675" y="2207525"/>
            <a:ext cx="8192999" cy="731700"/>
            <a:chOff x="-542900" y="2207525"/>
            <a:chExt cx="8192999" cy="731700"/>
          </a:xfrm>
        </p:grpSpPr>
        <p:sp>
          <p:nvSpPr>
            <p:cNvPr id="221" name="Google Shape;221;p25"/>
            <p:cNvSpPr txBox="1"/>
            <p:nvPr/>
          </p:nvSpPr>
          <p:spPr>
            <a:xfrm>
              <a:off x="-542900" y="2258525"/>
              <a:ext cx="27741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400">
                  <a:solidFill>
                    <a:srgbClr val="A64D79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Metaphor</a:t>
              </a:r>
              <a:endParaRPr sz="4400">
                <a:solidFill>
                  <a:srgbClr val="A64D79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22" name="Google Shape;222;p25"/>
            <p:cNvSpPr/>
            <p:nvPr/>
          </p:nvSpPr>
          <p:spPr>
            <a:xfrm>
              <a:off x="2430699" y="2207525"/>
              <a:ext cx="5219400" cy="731700"/>
            </a:xfrm>
            <a:prstGeom prst="rect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5"/>
            <p:cNvSpPr txBox="1"/>
            <p:nvPr/>
          </p:nvSpPr>
          <p:spPr>
            <a:xfrm>
              <a:off x="2430699" y="2414100"/>
              <a:ext cx="48567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Motion Characteristics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Timing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4" name="Google Shape;224;p25"/>
          <p:cNvGrpSpPr/>
          <p:nvPr/>
        </p:nvGrpSpPr>
        <p:grpSpPr>
          <a:xfrm>
            <a:off x="755099" y="3551935"/>
            <a:ext cx="7674598" cy="822284"/>
            <a:chOff x="755100" y="3138825"/>
            <a:chExt cx="7674598" cy="731700"/>
          </a:xfrm>
        </p:grpSpPr>
        <p:sp>
          <p:nvSpPr>
            <p:cNvPr id="225" name="Google Shape;225;p25"/>
            <p:cNvSpPr txBox="1"/>
            <p:nvPr/>
          </p:nvSpPr>
          <p:spPr>
            <a:xfrm>
              <a:off x="755100" y="3138825"/>
              <a:ext cx="22641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400">
                  <a:solidFill>
                    <a:srgbClr val="C27BA0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Gesture</a:t>
              </a:r>
              <a:endParaRPr sz="4400">
                <a:solidFill>
                  <a:srgbClr val="C27BA0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3221098" y="3138825"/>
              <a:ext cx="5208600" cy="731700"/>
            </a:xfrm>
            <a:prstGeom prst="rect">
              <a:avLst/>
            </a:prstGeom>
            <a:solidFill>
              <a:srgbClr val="C27BA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5"/>
            <p:cNvSpPr txBox="1"/>
            <p:nvPr/>
          </p:nvSpPr>
          <p:spPr>
            <a:xfrm>
              <a:off x="3221088" y="3339380"/>
              <a:ext cx="38499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Blended animations based on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Metaphor combinatorics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-GB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Motion properties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8" name="Google Shape;228;p25"/>
          <p:cNvSpPr txBox="1"/>
          <p:nvPr/>
        </p:nvSpPr>
        <p:spPr>
          <a:xfrm>
            <a:off x="1777075" y="1884775"/>
            <a:ext cx="4968900" cy="5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Resources Part I: Novel Gesture Generator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6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Access to all software (Blender, SmartBody) 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Already have versions up and running on personal and lab machines -- non-trivial!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All open-source licenses -- free to use for research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Personal correspondence to software authors and maintainers -- available for tech support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Cost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Software: Free!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Animator: ???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Discrete set of gestures for generator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Selected set of gestures directly from human examples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Could potentially MoCap and convert animations -- more work to be done </a:t>
            </a:r>
            <a:r>
              <a:rPr lang="en-GB"/>
              <a:t>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Funded by lab start-up funds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Resources Part II: Human Judgement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7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mTurk 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Implementation and Design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Many design and implementation experts (Dan, Yuyu, Mathieu) all around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Crowdsourcing Reliability -- benefit of working in virtual agents 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Common practice at many institutions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Accepted as reliable for human judgement in the field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Purposefully broad range of participants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Cost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Estimations </a:t>
            </a:r>
            <a:endParaRPr/>
          </a:p>
          <a:p>
            <a: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300 participants </a:t>
            </a:r>
            <a:endParaRPr/>
          </a:p>
          <a:p>
            <a: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~$200 (5 min/participant and $8/hr, minimum wage is $7.25)</a:t>
            </a:r>
            <a:endParaRPr/>
          </a:p>
          <a:p>
            <a: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~3-4 days of data collection based on prior experiences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Funded by lab start-up funds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8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Resources </a:t>
            </a:r>
            <a:r>
              <a:rPr lang="en-GB"/>
              <a:t>Part III (Stretch):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Gesture Manipulation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8"/>
          <p:cNvSpPr txBox="1"/>
          <p:nvPr>
            <p:ph idx="1" type="body"/>
          </p:nvPr>
        </p:nvSpPr>
        <p:spPr>
          <a:xfrm>
            <a:off x="521350" y="1661850"/>
            <a:ext cx="7948200" cy="29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Hello software my old friend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Same basic software as before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Blend arbitrary metaphors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With random parameters (speed, height, animation functions) 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I’ve come to use mTurk again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How much can people interpret metaphoric gestures that are NOT generated through language? </a:t>
            </a:r>
            <a:endParaRPr/>
          </a:p>
          <a:p>
            <a: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What do people think they mean?</a:t>
            </a:r>
            <a:endParaRPr/>
          </a:p>
          <a:p>
            <a: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Do they interpret language/meaning correctly with randomly blended gestures?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Same mTurk setup as before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Subjective ratings of generated gestures vs. organic ones on key elements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7 main traits for socially interactive robots (Fong et al. 2003)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Ex. </a:t>
            </a:r>
            <a:r>
              <a:rPr i="1" lang="en-GB"/>
              <a:t>Shared Reality  </a:t>
            </a:r>
            <a:r>
              <a:rPr lang="en-GB"/>
              <a:t>(Hoffman &amp; Breazeal 2007)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“How close do you feel to the robot?” 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“How much fun was this robot to interact with?”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Ex. </a:t>
            </a:r>
            <a:r>
              <a:rPr i="1" lang="en-GB"/>
              <a:t>Future contact intentions</a:t>
            </a:r>
            <a:r>
              <a:rPr lang="en-GB"/>
              <a:t> (Bartneck et al. 2009)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“Would you like to live with the robot?”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Extraversion</a:t>
            </a:r>
            <a:r>
              <a:rPr lang="en-GB"/>
              <a:t> (</a:t>
            </a:r>
            <a:r>
              <a:rPr lang="en-GB"/>
              <a:t>Neff et al. 2010)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Personality traits, believability (Kramer, Simons, &amp; Kopp 2007)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Attentive, amused, cheerful, relaxed, lethargic 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Warm-hearted, self-confident, enthusiastic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9"/>
          <p:cNvSpPr txBox="1"/>
          <p:nvPr>
            <p:ph type="title"/>
          </p:nvPr>
        </p:nvSpPr>
        <p:spPr>
          <a:xfrm>
            <a:off x="521350" y="596100"/>
            <a:ext cx="75057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Interpretability of gesture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“How clearly did you understand what the agent said?”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Qualitative: 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“What do you think the agent was saying?”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Compare our generated gestures (both actual and arbitrary blends) with actual human gesture, compare how people interpret the gestures.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Example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0"/>
          <p:cNvSpPr txBox="1"/>
          <p:nvPr>
            <p:ph type="title"/>
          </p:nvPr>
        </p:nvSpPr>
        <p:spPr>
          <a:xfrm>
            <a:off x="521350" y="596100"/>
            <a:ext cx="75057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Analyses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Timetable</a:t>
            </a:r>
            <a:endParaRPr/>
          </a:p>
        </p:txBody>
      </p:sp>
      <p:sp>
        <p:nvSpPr>
          <p:cNvPr id="264" name="Google Shape;264;p31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Sept/Oct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Lit Review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Explore different virtual human softwares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Develop Annotation Schema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November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Video Annotation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Exploratory work with gesture parsing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Exploratory work with semantic and rhetoric parsing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POC of Gesture blending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December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Video Annotation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Finalize Gesture Primitive Animation Set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Decide on Root gesture creation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Animator Work bounding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Do MoCap of gesture primitives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381225" y="4427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Outline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477575" y="1397300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Background/Lit Review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Area our research addresses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Research objectives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Experiment and Methodology</a:t>
            </a:r>
            <a:endParaRPr sz="14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sz="1300"/>
              <a:t>Analysis</a:t>
            </a:r>
            <a:endParaRPr sz="13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Resources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Ethics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Timeline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Potential Challenges</a:t>
            </a:r>
            <a:endParaRPr/>
          </a:p>
        </p:txBody>
      </p:sp>
      <p:sp>
        <p:nvSpPr>
          <p:cNvPr id="136" name="Google Shape;136;p14"/>
          <p:cNvSpPr txBox="1"/>
          <p:nvPr>
            <p:ph idx="2" type="body"/>
          </p:nvPr>
        </p:nvSpPr>
        <p:spPr>
          <a:xfrm>
            <a:off x="4200825" y="1397300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Metaphoric gesture example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Background in agent gesture generation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Constrain by using metaphors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Infer mental states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Experiment: compare communicative meaning of gestures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Resources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Ethics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Timeline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Challenges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/>
        </p:nvSpPr>
        <p:spPr>
          <a:xfrm>
            <a:off x="7042675" y="4506450"/>
            <a:ext cx="1717200" cy="3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Calibri"/>
                <a:ea typeface="Calibri"/>
                <a:cs typeface="Calibri"/>
                <a:sym typeface="Calibri"/>
              </a:rPr>
              <a:t>(Ravanet, Clavel, &amp; Pelachaud 2018)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2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Timetable</a:t>
            </a:r>
            <a:endParaRPr/>
          </a:p>
        </p:txBody>
      </p:sp>
      <p:sp>
        <p:nvSpPr>
          <p:cNvPr id="271" name="Google Shape;271;p32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Sept/Oct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Lit Review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Explore different virtual human softwares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Develop Annotation Schema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November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Video Annotation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Exploratory work with gesture parsing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Exploratory work with semantic and rhetoric parsing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POC of Gesture blending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December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Video Annotation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Finalize Gesture Primitive Animation Set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Decide on Root gesture creation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Animator Work bounding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Do MoCap of gesture primitives</a:t>
            </a:r>
            <a:endParaRPr/>
          </a:p>
        </p:txBody>
      </p:sp>
      <p:pic>
        <p:nvPicPr>
          <p:cNvPr id="272" name="Google Shape;27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2375" y="383787"/>
            <a:ext cx="5215523" cy="137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3904" y="1990100"/>
            <a:ext cx="2670225" cy="2862674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2"/>
          <p:cNvSpPr txBox="1"/>
          <p:nvPr/>
        </p:nvSpPr>
        <p:spPr>
          <a:xfrm>
            <a:off x="7044125" y="1763000"/>
            <a:ext cx="16365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Calibri"/>
                <a:ea typeface="Calibri"/>
                <a:cs typeface="Calibri"/>
                <a:sym typeface="Calibri"/>
              </a:rPr>
              <a:t>(Kipp 2001)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</a:pPr>
            <a:r>
              <a:rPr lang="en-GB"/>
              <a:t>January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Ethics Approval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Hire animator for gesture generation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Finalize metaphoric gesture set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Finalize gesture blending mechanism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February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Hook up linguistic parser to metaphor generator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Hook up metaphor generator to gesture generator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March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Run mTurk experiment 1 -- gesture interpretability and virtual agent likeability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Start work on dynamic noise generation in gesture generator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Preliminary work with arbitrary metaphor blending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April 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Analyse &amp; write up results -- goal to publish at Intelligent Virtual Agents (IVA) 2019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3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Timetable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/>
          <p:nvPr>
            <p:ph type="title"/>
          </p:nvPr>
        </p:nvSpPr>
        <p:spPr>
          <a:xfrm>
            <a:off x="857425" y="19637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EVERYTHING BEYOND THIS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A STRETCH GOAL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5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June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Continue arbitrary blending work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Select clips to test with natural vs. generated vs. arbitrary gestures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mTurk experiment 2 -- arbitrary metaphoric blends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July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Analyse mTurk experiment 2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See if previous interpretability results were any better than random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Write up results, goal to have poster at ISRE (July 10)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August/September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Start Designing MEG experiments for salient feature analysis (Schyns)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5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Timetable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Ethical Implications</a:t>
            </a:r>
            <a:endParaRPr/>
          </a:p>
        </p:txBody>
      </p:sp>
      <p:sp>
        <p:nvSpPr>
          <p:cNvPr id="297" name="Google Shape;297;p36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mTurk 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Fair pay, will need to test experiment timing and design pay around time it takes to complete the experiment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May need to adjust pay if we find people are taking longer or shorter than expected to complete tasks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Participant selection: mTurk T&amp;C specify regulations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Quick tasks, intuition-based decisions, not likely to be taxing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Where/how to publish code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Open Science: Code is meant to run wild and free</a:t>
            </a:r>
            <a:endParaRPr/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https://github.com/uofgsocialrobotics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/>
          <p:nvPr>
            <p:ph type="title"/>
          </p:nvPr>
        </p:nvSpPr>
        <p:spPr>
          <a:xfrm>
            <a:off x="521350" y="463150"/>
            <a:ext cx="7505700" cy="10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Potential Challenges</a:t>
            </a:r>
            <a:endParaRPr/>
          </a:p>
        </p:txBody>
      </p:sp>
      <p:sp>
        <p:nvSpPr>
          <p:cNvPr id="303" name="Google Shape;303;p37"/>
          <p:cNvSpPr txBox="1"/>
          <p:nvPr>
            <p:ph idx="1" type="body"/>
          </p:nvPr>
        </p:nvSpPr>
        <p:spPr>
          <a:xfrm>
            <a:off x="521350" y="1134050"/>
            <a:ext cx="7948200" cy="34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Model Data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Work off of gesture parser/labeler (Chiu 2014)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Gesture Blender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Largely building on current work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Crowdsourcing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Common practice at Northeastern, BU (proved reliable in field)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Many design and implementation experts (Dan, Yuyu, Mathieu) all around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Catastrophic Failure Ejection Pod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There’s still a new gesture generator! 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Publish that bad larry -- implications in agent design 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T</a:t>
            </a:r>
            <a:r>
              <a:rPr lang="en-GB"/>
              <a:t>herapeutics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Entertainment (gaming, VR)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-GB"/>
              <a:t>Negative findings may indicate: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Lack of maturity of gesture space 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-GB"/>
              <a:t>Poor mapping of language to metaphor </a:t>
            </a:r>
            <a:endParaRPr/>
          </a:p>
          <a:p>
            <a:pPr indent="-298450" lvl="3" marL="18288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“we need to go deeper” -- Nolan et al. 2010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8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309" name="Google Shape;309;p38"/>
          <p:cNvSpPr txBox="1"/>
          <p:nvPr>
            <p:ph idx="1" type="body"/>
          </p:nvPr>
        </p:nvSpPr>
        <p:spPr>
          <a:xfrm>
            <a:off x="521350" y="1093125"/>
            <a:ext cx="7948200" cy="35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Bartneck, C., Kulić, D., Croft, E., &amp; Zoghbi, S. (2009). Measurement instruments for the anthropomorphism, animacy, likeability, perceived intelligence, and perceived safety of robots.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International journal of social robotics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(1), 71-81.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Calbris, G. (2011).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Elements of meaning in gesture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(Vol. 5). John Benjamins Publishing.</a:t>
            </a:r>
            <a:endParaRPr sz="11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Chiu, C. (2014). </a:t>
            </a:r>
            <a:r>
              <a:rPr i="1" lang="en-GB" sz="11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Generating Gestures from Speech for Virtual Humans Using Machine Learning Approaches</a:t>
            </a:r>
            <a:r>
              <a:rPr lang="en-GB" sz="11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(Master's thesis, University of Southern California, 2014). Ann Arbor, MI: ProQuest LLC. doi:3644586</a:t>
            </a:r>
            <a:endParaRPr sz="11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Fong, T., Nourbakhsh, I., &amp; Dautenhahn, K. (2003). A survey of socially interactive robots.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Robotics and autonomous systems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42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(3-4), 143-166.</a:t>
            </a:r>
            <a:endParaRPr sz="11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Hedblom, M. M., Kutz, O., &amp; Neuhaus, F. (2016). Image schemas in computational conceptual blending. </a:t>
            </a:r>
            <a:r>
              <a:rPr i="1" lang="en-GB" sz="11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Cognitive Systems Research,</a:t>
            </a:r>
            <a:r>
              <a:rPr lang="en-GB" sz="11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i="1" lang="en-GB" sz="11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39</a:t>
            </a:r>
            <a:r>
              <a:rPr lang="en-GB" sz="11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, 42-57. doi:10.1016/j.cogsys.2015.12.010</a:t>
            </a:r>
            <a:endParaRPr sz="11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Hoffman, G., &amp; Breazeal, C. (2007, March). Effects of anticipatory action on human-robot teamwork efficiency, fluency, and perception of team. In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Proceedings of the ACM/IEEE international conference on Human-robot interaction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(pp. 1-8). ACM.</a:t>
            </a:r>
            <a:endParaRPr sz="11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Jamalian, A., &amp; Tversky, B. (2012, January). Gestures alter thinking about time. In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Proceedings of the Annual Meeting of the Cognitive Science Society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(Vol. 34, No. 34).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Kendon, A. (2000). Language and gesture: Unity or duality.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Language and gesture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Verdana"/>
              <a:buChar char="●"/>
            </a:pPr>
            <a:r>
              <a:rPr lang="en-GB" sz="9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Kipp, M. (2001) </a:t>
            </a:r>
            <a:r>
              <a:rPr lang="en-GB" sz="900" u="sng">
                <a:solidFill>
                  <a:srgbClr val="555555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Anvil - A Generic Annotation Tool for Multimodal Dialogue</a:t>
            </a:r>
            <a:r>
              <a:rPr lang="en-GB" sz="9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. </a:t>
            </a:r>
            <a:r>
              <a:rPr i="1" lang="en-GB" sz="9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Proceedings of the 7th European Conference on Speech Communication and Technology (Eurospeech)</a:t>
            </a:r>
            <a:r>
              <a:rPr lang="en-GB" sz="9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 pp. 1367-1370.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Krämer, N. C., Simons, N., &amp; Kopp, S. (2007, September). The effects of an embodied conversational agent’s nonverbal behavior on user’s evaluation and behavioral mimicry. In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International Workshop on Intelligent Virtual Agents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(pp. 238-251). Springer, Berlin, Heidelberg.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9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315" name="Google Shape;315;p39"/>
          <p:cNvSpPr txBox="1"/>
          <p:nvPr>
            <p:ph idx="1" type="body"/>
          </p:nvPr>
        </p:nvSpPr>
        <p:spPr>
          <a:xfrm>
            <a:off x="521350" y="1095900"/>
            <a:ext cx="7948200" cy="35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Lhommet, M., Xu, Y., &amp; Marsella, S. (2015, January). Cerebella: Automatic Generation of Nonverbal Behavior for Virtual Humans. In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AAAI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(pp. 4303-4304).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McNeill, D. (1992).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Hand and mind: What gestures reveal about thought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University of Chicago press.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McNeill, D. (Ed.). (2000).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Language and gesture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(Vol. 2). Cambridge University Press.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Neff, M., Wang, Y., Abbott, R., &amp; Walker, M. (2010, September). Evaluating the effect of gesture and language on personality perception in conversational agents. In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International Conference on Intelligent Virtual Agents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(pp. 222-235). Springer, Berlin, Heidelberg.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Nolan, C., Thomas, E., DiCaprio, L., Watanabe, K., Gordon-Levitt, J., Cotillard, M., Page, E., ... Warner Home Video (Firm). (2010). </a:t>
            </a:r>
            <a:r>
              <a:rPr i="1"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Inception</a:t>
            </a: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Ravenet, B., Clavel, C., &amp; Pelachaud, C. (2018, July). Automatic Nonverbal Behavior Generation from Image Schemas. In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Proceedings of the 17th International Conference on Autonomous Agents and MultiAgent Systems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(pp. 1667-1674). International Foundation for Autonomous Agents and Multiagent Systems.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Salem, M., Eyssel, F., Rohlfing, K., Kopp, S., &amp; Joublin, F. (2013). To err is human (-like): Effects of robot gesture on perceived anthropomorphism and likability.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International Journal of Social Robotics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(3), 313-323.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Yoon, Y., Ko, W. R., Jang, M., Lee, J., Kim, J., &amp; Lee, G. (2018). Robots Learn Social Skills: End-to-End Learning of Co-Speech Gesture Generation for Humanoid Robots. </a:t>
            </a:r>
            <a:r>
              <a:rPr i="1"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arXiv preprint arXiv:1810.12541</a:t>
            </a:r>
            <a:r>
              <a:rPr lang="en-GB" sz="11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" name="Google Shape;325;p41"/>
          <p:cNvGrpSpPr/>
          <p:nvPr/>
        </p:nvGrpSpPr>
        <p:grpSpPr>
          <a:xfrm>
            <a:off x="1087525" y="1574025"/>
            <a:ext cx="1834900" cy="1029824"/>
            <a:chOff x="1083025" y="1574025"/>
            <a:chExt cx="1834900" cy="1029824"/>
          </a:xfrm>
        </p:grpSpPr>
        <p:sp>
          <p:nvSpPr>
            <p:cNvPr id="326" name="Google Shape;326;p41"/>
            <p:cNvSpPr txBox="1"/>
            <p:nvPr/>
          </p:nvSpPr>
          <p:spPr>
            <a:xfrm>
              <a:off x="1083026" y="1574025"/>
              <a:ext cx="11454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AC1145"/>
                  </a:solidFill>
                  <a:latin typeface="Roboto"/>
                  <a:ea typeface="Roboto"/>
                  <a:cs typeface="Roboto"/>
                  <a:sym typeface="Roboto"/>
                </a:rPr>
                <a:t>Annotate Video</a:t>
              </a:r>
              <a:endParaRPr sz="800">
                <a:solidFill>
                  <a:srgbClr val="AC114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27" name="Google Shape;327;p41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B61249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28" name="Google Shape;328;p41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B612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329" name="Google Shape;329;p41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840D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" name="Google Shape;330;p41"/>
          <p:cNvGrpSpPr/>
          <p:nvPr/>
        </p:nvGrpSpPr>
        <p:grpSpPr>
          <a:xfrm>
            <a:off x="2796474" y="1574025"/>
            <a:ext cx="1834900" cy="1029824"/>
            <a:chOff x="1083025" y="1574025"/>
            <a:chExt cx="1834900" cy="1029824"/>
          </a:xfrm>
        </p:grpSpPr>
        <p:sp>
          <p:nvSpPr>
            <p:cNvPr id="331" name="Google Shape;331;p41"/>
            <p:cNvSpPr txBox="1"/>
            <p:nvPr/>
          </p:nvSpPr>
          <p:spPr>
            <a:xfrm>
              <a:off x="1388502" y="1574025"/>
              <a:ext cx="8400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AC1145"/>
                  </a:solidFill>
                  <a:latin typeface="Roboto"/>
                  <a:ea typeface="Roboto"/>
                  <a:cs typeface="Roboto"/>
                  <a:sym typeface="Roboto"/>
                </a:rPr>
                <a:t>Build Model</a:t>
              </a:r>
              <a:endParaRPr sz="800">
                <a:solidFill>
                  <a:srgbClr val="AC114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32" name="Google Shape;332;p41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B61249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33" name="Google Shape;333;p41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B612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334" name="Google Shape;334;p41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840D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" name="Google Shape;335;p41"/>
          <p:cNvGrpSpPr/>
          <p:nvPr/>
        </p:nvGrpSpPr>
        <p:grpSpPr>
          <a:xfrm>
            <a:off x="6221583" y="1573300"/>
            <a:ext cx="1834900" cy="1029827"/>
            <a:chOff x="1083025" y="1574022"/>
            <a:chExt cx="1834900" cy="1029827"/>
          </a:xfrm>
        </p:grpSpPr>
        <p:sp>
          <p:nvSpPr>
            <p:cNvPr id="336" name="Google Shape;336;p41"/>
            <p:cNvSpPr txBox="1"/>
            <p:nvPr/>
          </p:nvSpPr>
          <p:spPr>
            <a:xfrm>
              <a:off x="1128617" y="1574022"/>
              <a:ext cx="1099800" cy="6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Systematically evaluate gestures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37" name="Google Shape;337;p41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38" name="Google Shape;338;p41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339" name="Google Shape;339;p41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0" name="Google Shape;34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700" y="2702251"/>
            <a:ext cx="2392775" cy="1744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41"/>
          <p:cNvGrpSpPr/>
          <p:nvPr/>
        </p:nvGrpSpPr>
        <p:grpSpPr>
          <a:xfrm>
            <a:off x="4508319" y="1573325"/>
            <a:ext cx="1834900" cy="1029813"/>
            <a:chOff x="1083025" y="1574036"/>
            <a:chExt cx="1834900" cy="1029813"/>
          </a:xfrm>
        </p:grpSpPr>
        <p:sp>
          <p:nvSpPr>
            <p:cNvPr id="342" name="Google Shape;342;p41"/>
            <p:cNvSpPr txBox="1"/>
            <p:nvPr/>
          </p:nvSpPr>
          <p:spPr>
            <a:xfrm>
              <a:off x="1235831" y="1574036"/>
              <a:ext cx="9927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Put model in Virtual Humans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43" name="Google Shape;343;p41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44" name="Google Shape;344;p41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  </a:t>
              </a:r>
              <a:endParaRPr/>
            </a:p>
          </p:txBody>
        </p:sp>
        <p:sp>
          <p:nvSpPr>
            <p:cNvPr id="345" name="Google Shape;345;p41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5" title="marya-husband-clip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4750" y="239338"/>
            <a:ext cx="6219775" cy="466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42"/>
          <p:cNvGrpSpPr/>
          <p:nvPr/>
        </p:nvGrpSpPr>
        <p:grpSpPr>
          <a:xfrm>
            <a:off x="5632317" y="1189775"/>
            <a:ext cx="3305700" cy="3483050"/>
            <a:chOff x="5632317" y="1189775"/>
            <a:chExt cx="3305700" cy="3483050"/>
          </a:xfrm>
        </p:grpSpPr>
        <p:sp>
          <p:nvSpPr>
            <p:cNvPr id="351" name="Google Shape;351;p42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E116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Gesture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2" name="Google Shape;352;p42"/>
            <p:cNvSpPr txBox="1"/>
            <p:nvPr/>
          </p:nvSpPr>
          <p:spPr>
            <a:xfrm>
              <a:off x="5887350" y="2057125"/>
              <a:ext cx="26745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Close off area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○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create container for set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Two-handed (large) 	sweep indicating size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Mime “removing” from container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○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Physically separate hands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3" name="Google Shape;353;p42"/>
          <p:cNvGrpSpPr/>
          <p:nvPr/>
        </p:nvGrpSpPr>
        <p:grpSpPr>
          <a:xfrm>
            <a:off x="0" y="1189989"/>
            <a:ext cx="3546900" cy="3482836"/>
            <a:chOff x="0" y="1189989"/>
            <a:chExt cx="3546900" cy="3482836"/>
          </a:xfrm>
        </p:grpSpPr>
        <p:sp>
          <p:nvSpPr>
            <p:cNvPr id="354" name="Google Shape;354;p42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840D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Language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5" name="Google Shape;355;p42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“Is there anything at all, besides what he wants, anything that you want to do.”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6" name="Google Shape;356;p42"/>
          <p:cNvGrpSpPr/>
          <p:nvPr/>
        </p:nvGrpSpPr>
        <p:grpSpPr>
          <a:xfrm>
            <a:off x="2738454" y="414300"/>
            <a:ext cx="3305700" cy="4258525"/>
            <a:chOff x="2738454" y="414300"/>
            <a:chExt cx="3305700" cy="4258525"/>
          </a:xfrm>
        </p:grpSpPr>
        <p:sp>
          <p:nvSpPr>
            <p:cNvPr id="357" name="Google Shape;357;p42"/>
            <p:cNvSpPr/>
            <p:nvPr/>
          </p:nvSpPr>
          <p:spPr>
            <a:xfrm>
              <a:off x="2738454" y="414300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B612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Thought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8" name="Google Shape;358;p42"/>
            <p:cNvSpPr txBox="1"/>
            <p:nvPr/>
          </p:nvSpPr>
          <p:spPr>
            <a:xfrm>
              <a:off x="3157350" y="2057125"/>
              <a:ext cx="25575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Construct a set of things to talk about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“Anything”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○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it’s a large set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“Besides what he wants”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○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Separated ideologically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○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Not in the set of things to talk about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477575" y="3928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Annotation</a:t>
            </a:r>
            <a:endParaRPr/>
          </a:p>
        </p:txBody>
      </p:sp>
      <p:sp>
        <p:nvSpPr>
          <p:cNvPr id="147" name="Google Shape;147;p16"/>
          <p:cNvSpPr txBox="1"/>
          <p:nvPr>
            <p:ph idx="2" type="body"/>
          </p:nvPr>
        </p:nvSpPr>
        <p:spPr>
          <a:xfrm>
            <a:off x="4200825" y="1397300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477575" y="12462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Language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Gestures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Metaphors</a:t>
            </a:r>
            <a:endParaRPr/>
          </a:p>
        </p:txBody>
      </p:sp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9523" y="551025"/>
            <a:ext cx="5680852" cy="414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title"/>
          </p:nvPr>
        </p:nvSpPr>
        <p:spPr>
          <a:xfrm>
            <a:off x="477575" y="3928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Annotation</a:t>
            </a:r>
            <a:endParaRPr/>
          </a:p>
        </p:txBody>
      </p:sp>
      <p:sp>
        <p:nvSpPr>
          <p:cNvPr id="155" name="Google Shape;155;p17"/>
          <p:cNvSpPr txBox="1"/>
          <p:nvPr>
            <p:ph idx="2" type="body"/>
          </p:nvPr>
        </p:nvSpPr>
        <p:spPr>
          <a:xfrm>
            <a:off x="4200825" y="1397300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 txBox="1"/>
          <p:nvPr>
            <p:ph idx="1" type="body"/>
          </p:nvPr>
        </p:nvSpPr>
        <p:spPr>
          <a:xfrm>
            <a:off x="477575" y="12462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Language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Gestures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Metaphors</a:t>
            </a:r>
            <a:endParaRPr b="1"/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9523" y="551025"/>
            <a:ext cx="5680852" cy="414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477575" y="3928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Annotation</a:t>
            </a:r>
            <a:endParaRPr/>
          </a:p>
        </p:txBody>
      </p:sp>
      <p:sp>
        <p:nvSpPr>
          <p:cNvPr id="163" name="Google Shape;163;p18"/>
          <p:cNvSpPr txBox="1"/>
          <p:nvPr>
            <p:ph idx="2" type="body"/>
          </p:nvPr>
        </p:nvSpPr>
        <p:spPr>
          <a:xfrm>
            <a:off x="4200825" y="1397300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 txBox="1"/>
          <p:nvPr>
            <p:ph idx="1" type="body"/>
          </p:nvPr>
        </p:nvSpPr>
        <p:spPr>
          <a:xfrm>
            <a:off x="477575" y="12462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Language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Gestures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-GB"/>
              <a:t>Metaphors</a:t>
            </a:r>
            <a:endParaRPr b="1"/>
          </a:p>
        </p:txBody>
      </p:sp>
      <p:pic>
        <p:nvPicPr>
          <p:cNvPr id="165" name="Google Shape;16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5745" y="452338"/>
            <a:ext cx="2848920" cy="379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1907" y="572225"/>
            <a:ext cx="2795018" cy="379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 rotWithShape="1">
          <a:blip r:embed="rId5">
            <a:alphaModFix/>
          </a:blip>
          <a:srcRect b="0" l="17050" r="-17049" t="0"/>
          <a:stretch/>
        </p:blipFill>
        <p:spPr>
          <a:xfrm>
            <a:off x="5655188" y="673750"/>
            <a:ext cx="2824425" cy="379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23626" y="796425"/>
            <a:ext cx="2921771" cy="379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88959" y="893650"/>
            <a:ext cx="2881292" cy="37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8"/>
          <p:cNvSpPr txBox="1"/>
          <p:nvPr/>
        </p:nvSpPr>
        <p:spPr>
          <a:xfrm>
            <a:off x="477575" y="2023350"/>
            <a:ext cx="1998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“So your husband wants you to be…”</a:t>
            </a:r>
            <a:endParaRPr sz="1200"/>
          </a:p>
        </p:txBody>
      </p:sp>
      <p:sp>
        <p:nvSpPr>
          <p:cNvPr id="171" name="Google Shape;171;p18"/>
          <p:cNvSpPr txBox="1"/>
          <p:nvPr/>
        </p:nvSpPr>
        <p:spPr>
          <a:xfrm>
            <a:off x="466325" y="2481575"/>
            <a:ext cx="16230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“And you and him both feel a little bit like…”</a:t>
            </a:r>
            <a:endParaRPr sz="1200"/>
          </a:p>
        </p:txBody>
      </p:sp>
      <p:sp>
        <p:nvSpPr>
          <p:cNvPr id="172" name="Google Shape;172;p18"/>
          <p:cNvSpPr txBox="1"/>
          <p:nvPr/>
        </p:nvSpPr>
        <p:spPr>
          <a:xfrm>
            <a:off x="466325" y="3061750"/>
            <a:ext cx="1600500" cy="4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“Distant compared to how you used to be in the past”</a:t>
            </a:r>
            <a:endParaRPr sz="1200"/>
          </a:p>
        </p:txBody>
      </p:sp>
      <p:sp>
        <p:nvSpPr>
          <p:cNvPr id="173" name="Google Shape;173;p18"/>
          <p:cNvSpPr txBox="1"/>
          <p:nvPr/>
        </p:nvSpPr>
        <p:spPr>
          <a:xfrm>
            <a:off x="466325" y="3641625"/>
            <a:ext cx="15858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“Is there anything at all...”</a:t>
            </a:r>
            <a:endParaRPr sz="1200"/>
          </a:p>
        </p:txBody>
      </p:sp>
      <p:sp>
        <p:nvSpPr>
          <p:cNvPr id="174" name="Google Shape;174;p18"/>
          <p:cNvSpPr txBox="1"/>
          <p:nvPr/>
        </p:nvSpPr>
        <p:spPr>
          <a:xfrm>
            <a:off x="466325" y="4083550"/>
            <a:ext cx="1541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“Besides what he wants”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Gesture is a rich area of study in communication (McNeill 1992) and understanding linguistics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Metaphoric gestures </a:t>
            </a:r>
            <a:r>
              <a:rPr lang="en-GB" sz="1400"/>
              <a:t>precede</a:t>
            </a:r>
            <a:r>
              <a:rPr lang="en-GB" sz="1400"/>
              <a:t> language (McNeill 2000)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Language and Gesture come from same place (Kendon 2000)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Gesture form and function is extensively characterised (Calbris 2011)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80" name="Google Shape;180;p19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Modeling Metaphoric Gestures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Metaphoric Gestures in Virtual Agents</a:t>
            </a:r>
            <a:endParaRPr/>
          </a:p>
        </p:txBody>
      </p:sp>
      <p:sp>
        <p:nvSpPr>
          <p:cNvPr id="186" name="Google Shape;186;p20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Gestures influence the way we think (Jamalian &amp; Tversky 2012)</a:t>
            </a:r>
            <a:endParaRPr sz="1400"/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Virtual Agents that use human-like gestures have increased communicative ability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Deep-Learned (Yoon et al. 2016)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Cognitively informed (Cerebella) (Lohmmet, Xu, &amp; Marsella 2015)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Rich history in Embodied Cognition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Image Schema Combinations (Hedblom 2016)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Gesture generation from image schemas (Ravanet, Clavel, &amp; Pedichaud 2018)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type="title"/>
          </p:nvPr>
        </p:nvSpPr>
        <p:spPr>
          <a:xfrm>
            <a:off x="521350" y="596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Metaphoric Gestures in Virtual Agents</a:t>
            </a:r>
            <a:endParaRPr/>
          </a:p>
        </p:txBody>
      </p:sp>
      <p:sp>
        <p:nvSpPr>
          <p:cNvPr id="192" name="Google Shape;192;p21"/>
          <p:cNvSpPr txBox="1"/>
          <p:nvPr>
            <p:ph idx="1" type="body"/>
          </p:nvPr>
        </p:nvSpPr>
        <p:spPr>
          <a:xfrm>
            <a:off x="521350" y="1263750"/>
            <a:ext cx="7948200" cy="3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